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98" r:id="rId2"/>
    <p:sldId id="312" r:id="rId3"/>
    <p:sldId id="321" r:id="rId4"/>
    <p:sldId id="333" r:id="rId5"/>
    <p:sldId id="301" r:id="rId6"/>
    <p:sldId id="326" r:id="rId7"/>
    <p:sldId id="335" r:id="rId8"/>
    <p:sldId id="337" r:id="rId9"/>
    <p:sldId id="327" r:id="rId10"/>
    <p:sldId id="328" r:id="rId11"/>
    <p:sldId id="329" r:id="rId12"/>
    <p:sldId id="310" r:id="rId13"/>
    <p:sldId id="304" r:id="rId14"/>
    <p:sldId id="303" r:id="rId15"/>
    <p:sldId id="331" r:id="rId16"/>
    <p:sldId id="313" r:id="rId17"/>
    <p:sldId id="330" r:id="rId18"/>
    <p:sldId id="308" r:id="rId19"/>
    <p:sldId id="323" r:id="rId20"/>
    <p:sldId id="311" r:id="rId21"/>
    <p:sldId id="309" r:id="rId22"/>
    <p:sldId id="338" r:id="rId23"/>
    <p:sldId id="320" r:id="rId24"/>
    <p:sldId id="276" r:id="rId25"/>
    <p:sldId id="319" r:id="rId26"/>
    <p:sldId id="336" r:id="rId27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312"/>
          </p14:sldIdLst>
        </p14:section>
        <p14:section name="Entwicklungsprozess" id="{D9BA5A8D-5D76-41DF-BF52-878BF7F97B05}">
          <p14:sldIdLst>
            <p14:sldId id="321"/>
            <p14:sldId id="333"/>
            <p14:sldId id="301"/>
            <p14:sldId id="326"/>
            <p14:sldId id="335"/>
            <p14:sldId id="337"/>
          </p14:sldIdLst>
        </p14:section>
        <p14:section name="Technische Umsetzung" id="{627D78E3-77D5-49C9-AAD5-23A98F1208F8}">
          <p14:sldIdLst>
            <p14:sldId id="327"/>
            <p14:sldId id="328"/>
            <p14:sldId id="329"/>
            <p14:sldId id="310"/>
            <p14:sldId id="304"/>
            <p14:sldId id="303"/>
            <p14:sldId id="331"/>
            <p14:sldId id="313"/>
            <p14:sldId id="330"/>
            <p14:sldId id="308"/>
            <p14:sldId id="323"/>
            <p14:sldId id="311"/>
            <p14:sldId id="309"/>
            <p14:sldId id="338"/>
          </p14:sldIdLst>
        </p14:section>
        <p14:section name="Schluss" id="{A6465BA1-7DEB-4F56-A230-C754BB4E8A73}">
          <p14:sldIdLst>
            <p14:sldId id="320"/>
            <p14:sldId id="276"/>
          </p14:sldIdLst>
        </p14:section>
        <p14:section name="Additional Resources" id="{27B30663-BFC1-4FD6-B302-EA94222CA6E3}">
          <p14:sldIdLst>
            <p14:sldId id="319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F8F8F8"/>
    <a:srgbClr val="000000"/>
    <a:srgbClr val="484E5B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64400" autoAdjust="0"/>
  </p:normalViewPr>
  <p:slideViewPr>
    <p:cSldViewPr snapToGrid="0">
      <p:cViewPr varScale="1">
        <p:scale>
          <a:sx n="48" d="100"/>
          <a:sy n="48" d="100"/>
        </p:scale>
        <p:origin x="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m/html" TargetMode="External"/><Relationship Id="rId3" Type="http://schemas.openxmlformats.org/officeDocument/2006/relationships/hyperlink" Target="https://stackoverflow.com/questions/17224090/how-can-i-write-a-fluent-datetime-value#comment24953860_17224151" TargetMode="External"/><Relationship Id="rId7" Type="http://schemas.openxmlformats.org/officeDocument/2006/relationships/hyperlink" Target="https://groups.google.com/forum/#!msg/elm-discuss/uXjcVyZ5IYo/g2FlQYc9RjYJ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witter.com/bemayr/status/1009743078532501504" TargetMode="External"/><Relationship Id="rId11" Type="http://schemas.openxmlformats.org/officeDocument/2006/relationships/hyperlink" Target="https://typestyle.github.io/#/" TargetMode="External"/><Relationship Id="rId5" Type="http://schemas.openxmlformats.org/officeDocument/2006/relationships/hyperlink" Target="http://verbalexpressions.github.io/" TargetMode="External"/><Relationship Id="rId10" Type="http://schemas.openxmlformats.org/officeDocument/2006/relationships/hyperlink" Target="https://github.com/mdgriffith/elm-ui" TargetMode="External"/><Relationship Id="rId4" Type="http://schemas.openxmlformats.org/officeDocument/2006/relationships/hyperlink" Target="https://github.com/softawaregmbh/library-holidays/blob/experiments/softaware.Holidays.Core.Tests/Tests.cs" TargetMode="External"/><Relationship Id="rId9" Type="http://schemas.openxmlformats.org/officeDocument/2006/relationships/hyperlink" Target="https://github.com/rtfeldman/elm-css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09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531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vs. </a:t>
            </a:r>
            <a:r>
              <a:rPr lang="en-US" dirty="0" err="1"/>
              <a:t>nlkl</a:t>
            </a:r>
            <a:r>
              <a:rPr lang="en-US" dirty="0"/>
              <a:t>/Optional</a:t>
            </a:r>
          </a:p>
          <a:p>
            <a:r>
              <a:rPr lang="en-US" dirty="0"/>
              <a:t>mcintyre321/</a:t>
            </a:r>
            <a:r>
              <a:rPr lang="en-US" dirty="0" err="1"/>
              <a:t>ValueOf</a:t>
            </a:r>
            <a:r>
              <a:rPr lang="en-US" dirty="0"/>
              <a:t> (Domain Modelling)</a:t>
            </a:r>
          </a:p>
          <a:p>
            <a:r>
              <a:rPr lang="en-US" dirty="0"/>
              <a:t>Union Types/Sum Types (mcintyre321/</a:t>
            </a:r>
            <a:r>
              <a:rPr lang="en-US" dirty="0" err="1"/>
              <a:t>OneOf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Slaying a UI Antipattern with ELM</a:t>
            </a:r>
          </a:p>
          <a:p>
            <a:pPr lvl="1"/>
            <a:r>
              <a:rPr lang="en-US" dirty="0"/>
              <a:t>but use it in </a:t>
            </a:r>
            <a:r>
              <a:rPr lang="en-US" dirty="0" err="1"/>
              <a:t>vue</a:t>
            </a:r>
            <a:r>
              <a:rPr lang="en-US" dirty="0"/>
              <a:t> with express failing backend, + 3 increments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hasError</a:t>
            </a:r>
            <a:r>
              <a:rPr lang="en-US" dirty="0"/>
              <a:t> + null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errorMessage</a:t>
            </a:r>
            <a:endParaRPr lang="en-US" dirty="0"/>
          </a:p>
          <a:p>
            <a:pPr lvl="2"/>
            <a:r>
              <a:rPr lang="en-US" dirty="0"/>
              <a:t>‘not-loaded’ | ‘loading’ | ‘success’ | ‘error’</a:t>
            </a:r>
          </a:p>
          <a:p>
            <a:pPr lvl="1"/>
            <a:r>
              <a:rPr lang="en-US" dirty="0"/>
              <a:t>Why Exceptions are not the answer to everything, vs. Errors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5375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485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Regex (Verbal Expressions)</a:t>
            </a:r>
          </a:p>
          <a:p>
            <a:pPr lvl="1"/>
            <a:r>
              <a:rPr lang="en-US" dirty="0">
                <a:hlinkClick r:id="rId5"/>
              </a:rPr>
              <a:t>http://verbalexpressions.github.io/</a:t>
            </a:r>
            <a:endParaRPr lang="en-US" dirty="0"/>
          </a:p>
          <a:p>
            <a:r>
              <a:rPr lang="en-US" dirty="0"/>
              <a:t>Templates vs. In-Language DSLs</a:t>
            </a:r>
          </a:p>
          <a:p>
            <a:pPr lvl="1"/>
            <a:r>
              <a:rPr lang="en-US" dirty="0"/>
              <a:t>HTML</a:t>
            </a:r>
          </a:p>
          <a:p>
            <a:pPr lvl="2"/>
            <a:r>
              <a:rPr lang="en-US" dirty="0"/>
              <a:t>Angular Template Language: </a:t>
            </a:r>
            <a:r>
              <a:rPr lang="en-US" dirty="0">
                <a:hlinkClick r:id="rId6"/>
              </a:rPr>
              <a:t>https://twitter.com/bemayr/status/1009743078532501504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https://groups.google.com/forum/#!msg/elm-discuss/uXjcVyZ5IYo/g2FlQYc9RjYJ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https://github.com/elm/html</a:t>
            </a:r>
            <a:endParaRPr lang="en-US" dirty="0"/>
          </a:p>
          <a:p>
            <a:pPr lvl="1"/>
            <a:r>
              <a:rPr lang="en-US" dirty="0"/>
              <a:t>CSS</a:t>
            </a:r>
          </a:p>
          <a:p>
            <a:pPr lvl="2"/>
            <a:r>
              <a:rPr lang="en-US" dirty="0">
                <a:hlinkClick r:id="rId9"/>
              </a:rPr>
              <a:t>https://github.com/rtfeldman/elm-css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https://github.com/mdgriffith/elm-ui</a:t>
            </a:r>
            <a:endParaRPr lang="en-US" dirty="0"/>
          </a:p>
          <a:p>
            <a:pPr lvl="2"/>
            <a:r>
              <a:rPr lang="en-US" dirty="0">
                <a:hlinkClick r:id="rId11"/>
              </a:rPr>
              <a:t>https://typestyle.github.io/#/</a:t>
            </a:r>
            <a:endParaRPr lang="en-US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537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tslint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dotnet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Analyzers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StyleCop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ormatting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prettier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go-fmt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elm-fmt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316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6084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Pattern Match Clause</a:t>
            </a:r>
          </a:p>
          <a:p>
            <a:r>
              <a:rPr lang="en-US" dirty="0"/>
              <a:t>Case Split on </a:t>
            </a:r>
            <a:r>
              <a:rPr lang="en-US" dirty="0" err="1"/>
              <a:t>xs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?zipWith_rhs_1</a:t>
            </a:r>
          </a:p>
          <a:p>
            <a:r>
              <a:rPr lang="en-US" dirty="0"/>
              <a:t>Case Split on </a:t>
            </a:r>
            <a:r>
              <a:rPr lang="en-US" dirty="0" err="1"/>
              <a:t>ys</a:t>
            </a:r>
            <a:endParaRPr lang="en-US" dirty="0"/>
          </a:p>
          <a:p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?zipWith_rhs_3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Split on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3381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Signposting: Und </a:t>
            </a:r>
            <a:r>
              <a:rPr lang="en-US" dirty="0" err="1"/>
              <a:t>worum</a:t>
            </a:r>
            <a:r>
              <a:rPr lang="en-US" dirty="0"/>
              <a:t> es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geht</a:t>
            </a:r>
            <a:r>
              <a:rPr lang="en-US" dirty="0"/>
              <a:t>;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der </a:t>
            </a:r>
            <a:r>
              <a:rPr lang="en-US" dirty="0" err="1"/>
              <a:t>wesentliche</a:t>
            </a:r>
            <a:r>
              <a:rPr lang="en-US" dirty="0"/>
              <a:t> </a:t>
            </a:r>
            <a:r>
              <a:rPr lang="en-US" dirty="0" err="1"/>
              <a:t>Zusammenhang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388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Mindset/Team-Building/</a:t>
            </a:r>
            <a:r>
              <a:rPr lang="en-US" b="1" dirty="0" err="1"/>
              <a:t>Wissensaustausch</a:t>
            </a:r>
            <a:r>
              <a:rPr lang="en-US" b="1" dirty="0"/>
              <a:t>/</a:t>
            </a:r>
            <a:r>
              <a:rPr lang="en-US" b="1" dirty="0" err="1"/>
              <a:t>Entwicklungsprozess</a:t>
            </a:r>
            <a:endParaRPr lang="en-US" b="1" dirty="0"/>
          </a:p>
          <a:p>
            <a:r>
              <a:rPr lang="en-US" dirty="0"/>
              <a:t>weekly Meetings</a:t>
            </a:r>
          </a:p>
          <a:p>
            <a:r>
              <a:rPr lang="en-US" dirty="0"/>
              <a:t>as little as possible remote</a:t>
            </a:r>
          </a:p>
          <a:p>
            <a:pPr lvl="1"/>
            <a:r>
              <a:rPr lang="en-US" dirty="0"/>
              <a:t>communication</a:t>
            </a:r>
          </a:p>
          <a:p>
            <a:r>
              <a:rPr lang="en-US" dirty="0"/>
              <a:t>P49: chatting @ work</a:t>
            </a:r>
          </a:p>
          <a:p>
            <a:r>
              <a:rPr lang="en-US" dirty="0"/>
              <a:t>just ask</a:t>
            </a:r>
          </a:p>
          <a:p>
            <a:r>
              <a:rPr lang="en-US" dirty="0" err="1"/>
              <a:t>heterogenes</a:t>
            </a:r>
            <a:r>
              <a:rPr lang="en-US" dirty="0"/>
              <a:t> Team</a:t>
            </a:r>
          </a:p>
          <a:p>
            <a:r>
              <a:rPr lang="en-US" dirty="0"/>
              <a:t>Pull Requests</a:t>
            </a:r>
          </a:p>
          <a:p>
            <a:r>
              <a:rPr lang="en-US" dirty="0" err="1"/>
              <a:t>Workation</a:t>
            </a:r>
            <a:endParaRPr lang="en-US" dirty="0"/>
          </a:p>
          <a:p>
            <a:r>
              <a:rPr lang="en-US" dirty="0" err="1"/>
              <a:t>Projektplanung</a:t>
            </a:r>
            <a:r>
              <a:rPr lang="en-US" dirty="0"/>
              <a:t>/</a:t>
            </a:r>
            <a:r>
              <a:rPr lang="en-US" dirty="0" err="1"/>
              <a:t>Zeitschätzung</a:t>
            </a:r>
            <a:endParaRPr lang="en-US" dirty="0"/>
          </a:p>
          <a:p>
            <a:pPr lvl="1"/>
            <a:r>
              <a:rPr lang="en-US" dirty="0"/>
              <a:t>Startup </a:t>
            </a:r>
            <a:r>
              <a:rPr lang="en-US" dirty="0" err="1"/>
              <a:t>Initialphase</a:t>
            </a:r>
            <a:endParaRPr lang="en-US" dirty="0"/>
          </a:p>
          <a:p>
            <a:pPr lvl="1"/>
            <a:r>
              <a:rPr lang="en-US" dirty="0" err="1"/>
              <a:t>Frameworkentwicklung</a:t>
            </a:r>
            <a:r>
              <a:rPr lang="en-US" dirty="0"/>
              <a:t> vs. </a:t>
            </a:r>
            <a:r>
              <a:rPr lang="en-US" dirty="0" err="1"/>
              <a:t>Produktentwicklung</a:t>
            </a:r>
            <a:r>
              <a:rPr lang="en-US" dirty="0"/>
              <a:t> (</a:t>
            </a:r>
            <a:r>
              <a:rPr lang="en-US" dirty="0" err="1"/>
              <a:t>Zeitfaktor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solide</a:t>
            </a:r>
            <a:r>
              <a:rPr lang="en-US" dirty="0"/>
              <a:t> Basis)</a:t>
            </a:r>
          </a:p>
          <a:p>
            <a:pPr lvl="1"/>
            <a:r>
              <a:rPr lang="en-US" dirty="0"/>
              <a:t>VR </a:t>
            </a:r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Interaktionsmuster</a:t>
            </a:r>
            <a:r>
              <a:rPr lang="en-US" dirty="0"/>
              <a:t> vs. Agentur App-</a:t>
            </a:r>
            <a:r>
              <a:rPr lang="en-US" dirty="0" err="1"/>
              <a:t>Entwicklung</a:t>
            </a:r>
            <a:r>
              <a:rPr lang="en-US" dirty="0"/>
              <a:t> (95% easy </a:t>
            </a:r>
            <a:r>
              <a:rPr lang="en-US" dirty="0" err="1"/>
              <a:t>abschätzbar</a:t>
            </a:r>
            <a:r>
              <a:rPr lang="en-US" dirty="0"/>
              <a:t>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ich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dirty="0" err="1"/>
              <a:t>überlegt</a:t>
            </a:r>
            <a:r>
              <a:rPr lang="en-US" dirty="0"/>
              <a:t> </a:t>
            </a:r>
            <a:r>
              <a:rPr lang="en-US" dirty="0" err="1"/>
              <a:t>habe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Entwickeln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i="1" dirty="0"/>
              <a:t>Egoless Programming</a:t>
            </a:r>
            <a:r>
              <a:rPr lang="en-US" dirty="0"/>
              <a:t> </a:t>
            </a:r>
            <a:r>
              <a:rPr lang="en-US" dirty="0" err="1"/>
              <a:t>untergekommen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65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523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07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91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44332-0126-44AB-9BFA-85D7D2F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8" y="383299"/>
            <a:ext cx="9405506" cy="101601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59E6CDF-2F92-4E25-BE40-E1A12B2601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128" y="1399308"/>
            <a:ext cx="9405506" cy="692727"/>
          </a:xfrm>
        </p:spPr>
        <p:txBody>
          <a:bodyPr anchor="t"/>
          <a:lstStyle>
            <a:lvl1pPr marL="0" indent="0" algn="r">
              <a:buNone/>
              <a:defRPr cap="all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7A66EA8-3715-4AB1-BAA7-90018F15FC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2039" y="6478589"/>
            <a:ext cx="2430811" cy="337426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err="1"/>
              <a:t>Referenzen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34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13.12.2018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medium.com/javascript-scene/nested-ternaries-are-great-361bddd0f34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ter/NSwa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hagn.github.io/Typewrite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224090/how-can-i-write-a-fluent-datetime-value#comment24953860_1722415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groups.google.com/forum/#!msg/elm-discuss/uXjcVyZ5IYo/g2FlQYc9RjYJ" TargetMode="External"/><Relationship Id="rId4" Type="http://schemas.openxmlformats.org/officeDocument/2006/relationships/hyperlink" Target="http://verbalexpressions.github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ntir/tsl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rettier/pretti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odinghorror.com/the-ten-commandments-of-egoless-programm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de-AT" sz="5500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SICHER</a:t>
            </a:r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sz="5500" dirty="0">
                <a:solidFill>
                  <a:srgbClr val="FFFFFF">
                    <a:alpha val="90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grpSp>
        <p:nvGrpSpPr>
          <p:cNvPr id="16" name="Message 4">
            <a:extLst>
              <a:ext uri="{FF2B5EF4-FFF2-40B4-BE49-F238E27FC236}">
                <a16:creationId xmlns:a16="http://schemas.microsoft.com/office/drawing/2014/main" id="{04FE2C6F-9CFC-4DC5-9683-88D3A6F14039}"/>
              </a:ext>
            </a:extLst>
          </p:cNvPr>
          <p:cNvGrpSpPr/>
          <p:nvPr/>
        </p:nvGrpSpPr>
        <p:grpSpPr>
          <a:xfrm>
            <a:off x="6972970" y="4113519"/>
            <a:ext cx="2897469" cy="1980475"/>
            <a:chOff x="7176973" y="1577474"/>
            <a:chExt cx="2897469" cy="1980475"/>
          </a:xfrm>
          <a:solidFill>
            <a:schemeClr val="accent3"/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6010D00E-440F-462C-A686-EB25A87ECD8A}"/>
                </a:ext>
              </a:extLst>
            </p:cNvPr>
            <p:cNvSpPr/>
            <p:nvPr/>
          </p:nvSpPr>
          <p:spPr>
            <a:xfrm>
              <a:off x="7176973" y="1577474"/>
              <a:ext cx="2763785" cy="1980475"/>
            </a:xfrm>
            <a:prstGeom prst="roundRect">
              <a:avLst>
                <a:gd name="adj" fmla="val 3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But your program doesn’t work. If the program doesn’t have to work, I can write one that takes one millisecond </a:t>
              </a:r>
              <a:r>
                <a:rPr lang="en-US" sz="1600"/>
                <a:t>per card and </a:t>
              </a:r>
              <a:r>
                <a:rPr lang="en-US" sz="1600" dirty="0"/>
                <a:t>that’s faster than our card reader.</a:t>
              </a:r>
              <a:endParaRPr lang="de-AT" sz="1600" dirty="0"/>
            </a:p>
          </p:txBody>
        </p:sp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A8156E6C-95DF-42A1-87C9-01C9F1F42E51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2" name="H 2">
            <a:extLst>
              <a:ext uri="{FF2B5EF4-FFF2-40B4-BE49-F238E27FC236}">
                <a16:creationId xmlns:a16="http://schemas.microsoft.com/office/drawing/2014/main" id="{5634C308-441F-48C9-BBA2-4306B8EE2FE1}"/>
              </a:ext>
            </a:extLst>
          </p:cNvPr>
          <p:cNvSpPr/>
          <p:nvPr/>
        </p:nvSpPr>
        <p:spPr>
          <a:xfrm>
            <a:off x="9870438" y="3882686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am feels relieved">
            <a:extLst>
              <a:ext uri="{FF2B5EF4-FFF2-40B4-BE49-F238E27FC236}">
                <a16:creationId xmlns:a16="http://schemas.microsoft.com/office/drawing/2014/main" id="{26D3FFBB-3AB2-4A12-B528-1C4673D9CBF3}"/>
              </a:ext>
            </a:extLst>
          </p:cNvPr>
          <p:cNvSpPr/>
          <p:nvPr/>
        </p:nvSpPr>
        <p:spPr>
          <a:xfrm>
            <a:off x="6972970" y="3693923"/>
            <a:ext cx="2461642" cy="2552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+mj-lt"/>
              </a:rPr>
              <a:t>TEAM FEELS RELIEVED</a:t>
            </a:r>
            <a:endParaRPr lang="de-AT" sz="10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3" name="Message 3">
            <a:extLst>
              <a:ext uri="{FF2B5EF4-FFF2-40B4-BE49-F238E27FC236}">
                <a16:creationId xmlns:a16="http://schemas.microsoft.com/office/drawing/2014/main" id="{432E65DA-B520-4CD9-B286-77896A3DC907}"/>
              </a:ext>
            </a:extLst>
          </p:cNvPr>
          <p:cNvGrpSpPr/>
          <p:nvPr/>
        </p:nvGrpSpPr>
        <p:grpSpPr>
          <a:xfrm>
            <a:off x="6551663" y="2801972"/>
            <a:ext cx="2882949" cy="737937"/>
            <a:chOff x="7157453" y="1577474"/>
            <a:chExt cx="3298963" cy="737937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95F78D3-BA06-4E69-841D-C2869981EA93}"/>
                </a:ext>
              </a:extLst>
            </p:cNvPr>
            <p:cNvSpPr/>
            <p:nvPr/>
          </p:nvSpPr>
          <p:spPr>
            <a:xfrm>
              <a:off x="7293811" y="1577474"/>
              <a:ext cx="3162605" cy="737937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Aha, but my program takes only one second per card.</a:t>
              </a:r>
              <a:endParaRPr lang="de-AT" sz="1600" dirty="0"/>
            </a:p>
          </p:txBody>
        </p:sp>
        <p:sp>
          <p:nvSpPr>
            <p:cNvPr id="15" name="Rechtwinkliges Dreieck 14">
              <a:extLst>
                <a:ext uri="{FF2B5EF4-FFF2-40B4-BE49-F238E27FC236}">
                  <a16:creationId xmlns:a16="http://schemas.microsoft.com/office/drawing/2014/main" id="{EA47C777-1539-4FB1-9535-FB5A7C2CB85B}"/>
                </a:ext>
              </a:extLst>
            </p:cNvPr>
            <p:cNvSpPr/>
            <p:nvPr/>
          </p:nvSpPr>
          <p:spPr>
            <a:xfrm rot="10800000">
              <a:off x="7157453" y="1577474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21" name="OC 2">
            <a:extLst>
              <a:ext uri="{FF2B5EF4-FFF2-40B4-BE49-F238E27FC236}">
                <a16:creationId xmlns:a16="http://schemas.microsoft.com/office/drawing/2014/main" id="{6419EC28-1046-428E-B28E-4A1E72C217C7}"/>
              </a:ext>
            </a:extLst>
          </p:cNvPr>
          <p:cNvSpPr/>
          <p:nvPr/>
        </p:nvSpPr>
        <p:spPr>
          <a:xfrm>
            <a:off x="5946886" y="2571139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Message 2">
            <a:extLst>
              <a:ext uri="{FF2B5EF4-FFF2-40B4-BE49-F238E27FC236}">
                <a16:creationId xmlns:a16="http://schemas.microsoft.com/office/drawing/2014/main" id="{DD470274-873F-45EF-9744-81026C19FA8D}"/>
              </a:ext>
            </a:extLst>
          </p:cNvPr>
          <p:cNvGrpSpPr/>
          <p:nvPr/>
        </p:nvGrpSpPr>
        <p:grpSpPr>
          <a:xfrm>
            <a:off x="6972970" y="1697200"/>
            <a:ext cx="2897469" cy="946717"/>
            <a:chOff x="7176973" y="1577474"/>
            <a:chExt cx="2897469" cy="946717"/>
          </a:xfrm>
          <a:solidFill>
            <a:schemeClr val="accent3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0B8B881-CCE0-47D7-8EF4-8C2D96845780}"/>
                </a:ext>
              </a:extLst>
            </p:cNvPr>
            <p:cNvSpPr/>
            <p:nvPr/>
          </p:nvSpPr>
          <p:spPr>
            <a:xfrm>
              <a:off x="7176973" y="1577474"/>
              <a:ext cx="2763786" cy="946717"/>
            </a:xfrm>
            <a:prstGeom prst="roundRect">
              <a:avLst>
                <a:gd name="adj" fmla="val 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That varies with the input, but on the average, about ten seconds per card.</a:t>
              </a:r>
              <a:endParaRPr lang="de-AT" sz="1600" dirty="0"/>
            </a:p>
          </p:txBody>
        </p:sp>
        <p:sp>
          <p:nvSpPr>
            <p:cNvPr id="12" name="Rechtwinkliges Dreieck 11">
              <a:extLst>
                <a:ext uri="{FF2B5EF4-FFF2-40B4-BE49-F238E27FC236}">
                  <a16:creationId xmlns:a16="http://schemas.microsoft.com/office/drawing/2014/main" id="{CC9032D1-2378-40F6-9E7A-E0C6B054278D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0" name="H 1">
            <a:extLst>
              <a:ext uri="{FF2B5EF4-FFF2-40B4-BE49-F238E27FC236}">
                <a16:creationId xmlns:a16="http://schemas.microsoft.com/office/drawing/2014/main" id="{AC01C500-141C-40B1-B343-A7D75BE0E3DB}"/>
              </a:ext>
            </a:extLst>
          </p:cNvPr>
          <p:cNvSpPr/>
          <p:nvPr/>
        </p:nvSpPr>
        <p:spPr>
          <a:xfrm>
            <a:off x="9870439" y="1466367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9" name="Message 1">
            <a:extLst>
              <a:ext uri="{FF2B5EF4-FFF2-40B4-BE49-F238E27FC236}">
                <a16:creationId xmlns:a16="http://schemas.microsoft.com/office/drawing/2014/main" id="{59AF0E7C-E25C-4471-8798-5D80A20BFECB}"/>
              </a:ext>
            </a:extLst>
          </p:cNvPr>
          <p:cNvGrpSpPr/>
          <p:nvPr/>
        </p:nvGrpSpPr>
        <p:grpSpPr>
          <a:xfrm>
            <a:off x="6551663" y="876621"/>
            <a:ext cx="2272297" cy="662524"/>
            <a:chOff x="7157453" y="1615180"/>
            <a:chExt cx="2272297" cy="662524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6F9325F-2250-446F-A202-848E3C4BC827}"/>
                </a:ext>
              </a:extLst>
            </p:cNvPr>
            <p:cNvSpPr/>
            <p:nvPr/>
          </p:nvSpPr>
          <p:spPr>
            <a:xfrm>
              <a:off x="7293811" y="1615180"/>
              <a:ext cx="2135939" cy="662524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And how long does your program take?</a:t>
              </a:r>
              <a:endParaRPr lang="de-AT" sz="1600" dirty="0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406BFD88-28C8-4BDD-9EF9-94A67C423A52}"/>
                </a:ext>
              </a:extLst>
            </p:cNvPr>
            <p:cNvSpPr/>
            <p:nvPr/>
          </p:nvSpPr>
          <p:spPr>
            <a:xfrm rot="10800000">
              <a:off x="7157453" y="1615180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OC 1">
            <a:extLst>
              <a:ext uri="{FF2B5EF4-FFF2-40B4-BE49-F238E27FC236}">
                <a16:creationId xmlns:a16="http://schemas.microsoft.com/office/drawing/2014/main" id="{F055F264-79D5-4A1B-B684-BEAC9D53C47F}"/>
              </a:ext>
            </a:extLst>
          </p:cNvPr>
          <p:cNvSpPr/>
          <p:nvPr/>
        </p:nvSpPr>
        <p:spPr>
          <a:xfrm>
            <a:off x="5943803" y="645786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1CBF64-9C05-4BE4-88E2-670F0AEA363B}"/>
              </a:ext>
            </a:extLst>
          </p:cNvPr>
          <p:cNvSpPr/>
          <p:nvPr/>
        </p:nvSpPr>
        <p:spPr>
          <a:xfrm>
            <a:off x="593167" y="1497738"/>
            <a:ext cx="737701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1C04DE-C87D-48C1-81F3-9E55F17E0ACE}"/>
              </a:ext>
            </a:extLst>
          </p:cNvPr>
          <p:cNvSpPr/>
          <p:nvPr/>
        </p:nvSpPr>
        <p:spPr>
          <a:xfrm>
            <a:off x="1330868" y="1497738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1C404A7-D3C1-4F93-8AE6-5D8072D260C6}"/>
              </a:ext>
            </a:extLst>
          </p:cNvPr>
          <p:cNvSpPr/>
          <p:nvPr/>
        </p:nvSpPr>
        <p:spPr>
          <a:xfrm>
            <a:off x="2151701" y="1497737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ABABE79-B981-4442-AFDB-99E66D590963}"/>
              </a:ext>
            </a:extLst>
          </p:cNvPr>
          <p:cNvSpPr/>
          <p:nvPr/>
        </p:nvSpPr>
        <p:spPr>
          <a:xfrm>
            <a:off x="2969553" y="1497736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💾</a:t>
            </a:r>
            <a:endParaRPr lang="de-AT" sz="36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805A76-7AFB-4060-8F11-A341D3557CA7}"/>
              </a:ext>
            </a:extLst>
          </p:cNvPr>
          <p:cNvSpPr/>
          <p:nvPr/>
        </p:nvSpPr>
        <p:spPr>
          <a:xfrm>
            <a:off x="3755346" y="1497736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🚗</a:t>
            </a:r>
            <a:endParaRPr lang="de-AT" sz="3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E908A48-75D4-4D28-A923-31B15AB7E799}"/>
              </a:ext>
            </a:extLst>
          </p:cNvPr>
          <p:cNvSpPr/>
          <p:nvPr/>
        </p:nvSpPr>
        <p:spPr>
          <a:xfrm>
            <a:off x="4570741" y="1497736"/>
            <a:ext cx="80182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💺</a:t>
            </a:r>
            <a:endParaRPr lang="de-AT" sz="3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8EF83E-3855-435A-89EA-169D3F6CB816}"/>
              </a:ext>
            </a:extLst>
          </p:cNvPr>
          <p:cNvSpPr/>
          <p:nvPr/>
        </p:nvSpPr>
        <p:spPr>
          <a:xfrm>
            <a:off x="577135" y="2216060"/>
            <a:ext cx="76976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📚</a:t>
            </a:r>
            <a:endParaRPr lang="de-AT" sz="3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CFBD74D-EE42-40A3-AC39-703881E8FEF3}"/>
              </a:ext>
            </a:extLst>
          </p:cNvPr>
          <p:cNvSpPr/>
          <p:nvPr/>
        </p:nvSpPr>
        <p:spPr>
          <a:xfrm>
            <a:off x="1330868" y="221605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4D17C33-B083-49FB-8618-F88372A5E8E2}"/>
              </a:ext>
            </a:extLst>
          </p:cNvPr>
          <p:cNvSpPr/>
          <p:nvPr/>
        </p:nvSpPr>
        <p:spPr>
          <a:xfrm>
            <a:off x="2183761" y="2216059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39B4434-2DDC-449C-A68E-2033BF02394A}"/>
              </a:ext>
            </a:extLst>
          </p:cNvPr>
          <p:cNvSpPr/>
          <p:nvPr/>
        </p:nvSpPr>
        <p:spPr>
          <a:xfrm>
            <a:off x="2961537" y="2210912"/>
            <a:ext cx="80182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💥</a:t>
            </a:r>
            <a:endParaRPr lang="de-AT" sz="3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DBDAE51-0210-4242-8BDE-E457E2D73709}"/>
              </a:ext>
            </a:extLst>
          </p:cNvPr>
          <p:cNvSpPr/>
          <p:nvPr/>
        </p:nvSpPr>
        <p:spPr>
          <a:xfrm>
            <a:off x="3760570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🌙</a:t>
            </a:r>
            <a:endParaRPr lang="de-AT" sz="3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2894AA2-42A6-4A3F-A078-291364247E75}"/>
              </a:ext>
            </a:extLst>
          </p:cNvPr>
          <p:cNvSpPr/>
          <p:nvPr/>
        </p:nvSpPr>
        <p:spPr>
          <a:xfrm>
            <a:off x="4562393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BEB741-0A41-42E5-81D5-89A0A90A585F}"/>
              </a:ext>
            </a:extLst>
          </p:cNvPr>
          <p:cNvSpPr/>
          <p:nvPr/>
        </p:nvSpPr>
        <p:spPr>
          <a:xfrm>
            <a:off x="577135" y="299766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A032A8-CE10-4AE9-8B43-3E876B68CFBD}"/>
              </a:ext>
            </a:extLst>
          </p:cNvPr>
          <p:cNvSpPr/>
          <p:nvPr/>
        </p:nvSpPr>
        <p:spPr>
          <a:xfrm>
            <a:off x="1314837" y="2994558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🔚</a:t>
            </a:r>
            <a:endParaRPr lang="de-AT" sz="3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B4BD384-6129-49AB-A577-98254755348F}"/>
              </a:ext>
            </a:extLst>
          </p:cNvPr>
          <p:cNvSpPr/>
          <p:nvPr/>
        </p:nvSpPr>
        <p:spPr>
          <a:xfrm>
            <a:off x="2158319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133B252-9F45-4C78-BA7A-BF6108D6FBF9}"/>
              </a:ext>
            </a:extLst>
          </p:cNvPr>
          <p:cNvSpPr/>
          <p:nvPr/>
        </p:nvSpPr>
        <p:spPr>
          <a:xfrm>
            <a:off x="2953521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😌</a:t>
            </a:r>
            <a:endParaRPr lang="de-AT" sz="3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9F9BB36-2407-43A4-A841-572E08B19209}"/>
              </a:ext>
            </a:extLst>
          </p:cNvPr>
          <p:cNvSpPr/>
          <p:nvPr/>
        </p:nvSpPr>
        <p:spPr>
          <a:xfrm>
            <a:off x="3763360" y="299455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🚀</a:t>
            </a:r>
            <a:endParaRPr lang="de-AT" sz="3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CF49DD2-BD13-467A-B84E-E5032DD0A344}"/>
              </a:ext>
            </a:extLst>
          </p:cNvPr>
          <p:cNvSpPr/>
          <p:nvPr/>
        </p:nvSpPr>
        <p:spPr>
          <a:xfrm>
            <a:off x="4611405" y="2998577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👷‍♂️</a:t>
            </a:r>
            <a:endParaRPr lang="de-AT" sz="3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DD0455-456D-4046-B5FD-93C196700EB5}"/>
              </a:ext>
            </a:extLst>
          </p:cNvPr>
          <p:cNvSpPr/>
          <p:nvPr/>
        </p:nvSpPr>
        <p:spPr>
          <a:xfrm>
            <a:off x="537059" y="379892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❌</a:t>
            </a:r>
            <a:endParaRPr lang="de-AT" sz="3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52899B9-04E6-4EE8-AA81-E69B8DE87412}"/>
              </a:ext>
            </a:extLst>
          </p:cNvPr>
          <p:cNvSpPr/>
          <p:nvPr/>
        </p:nvSpPr>
        <p:spPr>
          <a:xfrm>
            <a:off x="136292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A36D5BC-C768-4CC4-A95C-273E3B0F361A}"/>
              </a:ext>
            </a:extLst>
          </p:cNvPr>
          <p:cNvSpPr/>
          <p:nvPr/>
        </p:nvSpPr>
        <p:spPr>
          <a:xfrm>
            <a:off x="2165584" y="3798925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FE36E1C-B147-4064-8EDF-39826EF141EA}"/>
              </a:ext>
            </a:extLst>
          </p:cNvPr>
          <p:cNvSpPr/>
          <p:nvPr/>
        </p:nvSpPr>
        <p:spPr>
          <a:xfrm>
            <a:off x="298170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endParaRPr lang="de-AT" sz="3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04C520B-8831-41BA-826A-8C37806D3D63}"/>
              </a:ext>
            </a:extLst>
          </p:cNvPr>
          <p:cNvSpPr/>
          <p:nvPr/>
        </p:nvSpPr>
        <p:spPr>
          <a:xfrm>
            <a:off x="3771374" y="379892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3F0EC40-48FF-4D06-B148-BEB2BB7BC67C}"/>
              </a:ext>
            </a:extLst>
          </p:cNvPr>
          <p:cNvSpPr/>
          <p:nvPr/>
        </p:nvSpPr>
        <p:spPr>
          <a:xfrm>
            <a:off x="4610483" y="3798925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👨‍💼</a:t>
            </a:r>
            <a:endParaRPr lang="de-AT" sz="3600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B51A9FB-B0C0-41ED-9DD2-D7A64F24F653}"/>
              </a:ext>
            </a:extLst>
          </p:cNvPr>
          <p:cNvSpPr/>
          <p:nvPr/>
        </p:nvSpPr>
        <p:spPr>
          <a:xfrm>
            <a:off x="553088" y="4524422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📈</a:t>
            </a:r>
            <a:endParaRPr lang="de-AT" sz="36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74B9DF5-EB4E-4F7E-A23F-F16851A397F1}"/>
              </a:ext>
            </a:extLst>
          </p:cNvPr>
          <p:cNvSpPr/>
          <p:nvPr/>
        </p:nvSpPr>
        <p:spPr>
          <a:xfrm>
            <a:off x="1314837" y="452442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850A895-675D-4029-AFB3-6C1F5198ACD7}"/>
              </a:ext>
            </a:extLst>
          </p:cNvPr>
          <p:cNvSpPr/>
          <p:nvPr/>
        </p:nvSpPr>
        <p:spPr>
          <a:xfrm>
            <a:off x="2132690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BDB6FC-D81F-435E-B379-DE02CAAEE7AF}"/>
              </a:ext>
            </a:extLst>
          </p:cNvPr>
          <p:cNvSpPr/>
          <p:nvPr/>
        </p:nvSpPr>
        <p:spPr>
          <a:xfrm>
            <a:off x="2937493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🤝</a:t>
            </a:r>
            <a:endParaRPr lang="de-AT" sz="36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EE97590-3515-4B41-974F-5B630BC2CB74}"/>
              </a:ext>
            </a:extLst>
          </p:cNvPr>
          <p:cNvSpPr/>
          <p:nvPr/>
        </p:nvSpPr>
        <p:spPr>
          <a:xfrm>
            <a:off x="3731298" y="452441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🚅</a:t>
            </a:r>
            <a:endParaRPr lang="de-AT" sz="36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8A796E7-B6B4-4F40-A01D-C6EE8A112175}"/>
              </a:ext>
            </a:extLst>
          </p:cNvPr>
          <p:cNvSpPr/>
          <p:nvPr/>
        </p:nvSpPr>
        <p:spPr>
          <a:xfrm>
            <a:off x="4582028" y="452793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✔</a:t>
            </a:r>
            <a:endParaRPr lang="de-AT" sz="3600" dirty="0"/>
          </a:p>
        </p:txBody>
      </p:sp>
      <p:sp>
        <p:nvSpPr>
          <p:cNvPr id="54" name="Overlay">
            <a:extLst>
              <a:ext uri="{FF2B5EF4-FFF2-40B4-BE49-F238E27FC236}">
                <a16:creationId xmlns:a16="http://schemas.microsoft.com/office/drawing/2014/main" id="{A723F7B1-80F6-4020-B664-A9FCF1BD2E40}"/>
              </a:ext>
            </a:extLst>
          </p:cNvPr>
          <p:cNvSpPr/>
          <p:nvPr/>
        </p:nvSpPr>
        <p:spPr>
          <a:xfrm>
            <a:off x="340659" y="1228165"/>
            <a:ext cx="5370985" cy="4374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asons for a computer program">
            <a:extLst>
              <a:ext uri="{FF2B5EF4-FFF2-40B4-BE49-F238E27FC236}">
                <a16:creationId xmlns:a16="http://schemas.microsoft.com/office/drawing/2014/main" id="{37CC67F2-EC58-4186-938A-0D23D936EFA8}"/>
              </a:ext>
            </a:extLst>
          </p:cNvPr>
          <p:cNvSpPr txBox="1"/>
          <p:nvPr/>
        </p:nvSpPr>
        <p:spPr>
          <a:xfrm>
            <a:off x="6670825" y="2560313"/>
            <a:ext cx="289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body color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body style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equipment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air condition</a:t>
            </a:r>
            <a:endParaRPr lang="de-AT" sz="2400" dirty="0"/>
          </a:p>
        </p:txBody>
      </p:sp>
      <p:sp>
        <p:nvSpPr>
          <p:cNvPr id="56" name="time of the hero">
            <a:extLst>
              <a:ext uri="{FF2B5EF4-FFF2-40B4-BE49-F238E27FC236}">
                <a16:creationId xmlns:a16="http://schemas.microsoft.com/office/drawing/2014/main" id="{33F090A6-0AFC-47FC-B054-11056C5EF140}"/>
              </a:ext>
            </a:extLst>
          </p:cNvPr>
          <p:cNvSpPr txBox="1"/>
          <p:nvPr/>
        </p:nvSpPr>
        <p:spPr>
          <a:xfrm>
            <a:off x="6676156" y="2560313"/>
            <a:ext cx="3717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½ day on the plane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 day finishing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 days for specification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7 days testing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32007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1" grpId="0"/>
      <p:bldP spid="20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4" grpId="2" animBg="1"/>
      <p:bldP spid="54" grpId="3" animBg="1"/>
      <p:bldP spid="55" grpId="0"/>
      <p:bldP spid="55" grpId="1"/>
      <p:bldP spid="56" grpId="0"/>
      <p:bldP spid="5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48ECE3-4475-431D-B787-05DC258A72DF}"/>
              </a:ext>
            </a:extLst>
          </p:cNvPr>
          <p:cNvSpPr/>
          <p:nvPr/>
        </p:nvSpPr>
        <p:spPr>
          <a:xfrm>
            <a:off x="2700338" y="2168495"/>
            <a:ext cx="53975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/>
              <a:t>“Of all the requirements that we might place on a program, first and foremost is that it be correct.”</a:t>
            </a:r>
          </a:p>
        </p:txBody>
      </p:sp>
    </p:spTree>
    <p:extLst>
      <p:ext uri="{BB962C8B-B14F-4D97-AF65-F5344CB8AC3E}">
        <p14:creationId xmlns:p14="http://schemas.microsoft.com/office/powerpoint/2010/main" val="33346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Expressions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</a:t>
            </a:r>
            <a:r>
              <a:rPr lang="en-US" b="1" dirty="0"/>
              <a:t>statements</a:t>
            </a:r>
            <a:endParaRPr lang="de-AT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CE5359-1E3D-410B-89DE-F8293FAA0A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2C5F55-39DD-4AE5-8EC6-E6262D9BA0BA}"/>
              </a:ext>
            </a:extLst>
          </p:cNvPr>
          <p:cNvSpPr/>
          <p:nvPr/>
        </p:nvSpPr>
        <p:spPr>
          <a:xfrm>
            <a:off x="947203" y="359922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if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8D6363-A08C-43FC-9511-9ED5177D8E82}"/>
              </a:ext>
            </a:extLst>
          </p:cNvPr>
          <p:cNvSpPr/>
          <p:nvPr/>
        </p:nvSpPr>
        <p:spPr>
          <a:xfrm>
            <a:off x="947204" y="4191915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while/do/for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DBA8997-2FB9-4250-9F3C-3480D4DFFE36}"/>
              </a:ext>
            </a:extLst>
          </p:cNvPr>
          <p:cNvGrpSpPr/>
          <p:nvPr/>
        </p:nvGrpSpPr>
        <p:grpSpPr>
          <a:xfrm>
            <a:off x="7845287" y="0"/>
            <a:ext cx="8131297" cy="7199313"/>
            <a:chOff x="7845287" y="0"/>
            <a:chExt cx="8131297" cy="719931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C342A4B-4E73-4898-A941-1AF2B8C524AA}"/>
                </a:ext>
              </a:extLst>
            </p:cNvPr>
            <p:cNvSpPr/>
            <p:nvPr/>
          </p:nvSpPr>
          <p:spPr>
            <a:xfrm>
              <a:off x="7845287" y="0"/>
              <a:ext cx="8131297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7E0A423-C843-4018-A96C-EFE0AB02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9818" y="367019"/>
              <a:ext cx="7302236" cy="6465276"/>
            </a:xfrm>
            <a:prstGeom prst="rect">
              <a:avLst/>
            </a:prstGeom>
          </p:spPr>
        </p:pic>
      </p:grp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9141881-A95C-4CB7-B345-CD1D4F2A2CE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“</a:t>
            </a:r>
            <a:r>
              <a:rPr lang="en-US" sz="2300" b="1" dirty="0"/>
              <a:t>what</a:t>
            </a:r>
            <a:r>
              <a:rPr lang="en-US" sz="2300" dirty="0"/>
              <a:t> not how“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no</a:t>
            </a:r>
            <a:r>
              <a:rPr lang="en-US" sz="2300" dirty="0"/>
              <a:t> side-effects (</a:t>
            </a:r>
            <a:r>
              <a:rPr lang="en-US" sz="2300" b="1" dirty="0"/>
              <a:t>mutations</a:t>
            </a:r>
            <a:r>
              <a:rPr lang="en-US" sz="2300" dirty="0"/>
              <a:t>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there has to be an </a:t>
            </a:r>
            <a:r>
              <a:rPr lang="en-US" sz="2300" b="1" dirty="0"/>
              <a:t>initial value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else-branch</a:t>
            </a:r>
            <a:r>
              <a:rPr lang="en-US" sz="2300" dirty="0"/>
              <a:t> is required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composable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42889E-6 L -0.21329 -3.4288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60198E-6 L -0.41011 -2.60198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4B5EB-0471-416B-8587-5F9E44B2BF49}"/>
              </a:ext>
            </a:extLst>
          </p:cNvPr>
          <p:cNvSpPr/>
          <p:nvPr/>
        </p:nvSpPr>
        <p:spPr>
          <a:xfrm>
            <a:off x="947203" y="3061461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nlkl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/Optional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2CF57D2-E18A-4BB6-A8E6-A4A67D991B5E}"/>
              </a:ext>
            </a:extLst>
          </p:cNvPr>
          <p:cNvSpPr/>
          <p:nvPr/>
        </p:nvSpPr>
        <p:spPr>
          <a:xfrm>
            <a:off x="947204" y="365414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ValueOf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B246D3-BAA4-44E7-90F0-9BFA852BE268}"/>
              </a:ext>
            </a:extLst>
          </p:cNvPr>
          <p:cNvSpPr/>
          <p:nvPr/>
        </p:nvSpPr>
        <p:spPr>
          <a:xfrm>
            <a:off x="947204" y="424990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OneOf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6542C4-B642-4626-BDF5-A09859DA00B4}"/>
              </a:ext>
            </a:extLst>
          </p:cNvPr>
          <p:cNvSpPr/>
          <p:nvPr/>
        </p:nvSpPr>
        <p:spPr>
          <a:xfrm>
            <a:off x="947204" y="484566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Slaying a UI Antipattern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4B1206EF-6BC6-46A1-9CF3-5AE739A089E6}"/>
              </a:ext>
            </a:extLst>
          </p:cNvPr>
          <p:cNvSpPr txBox="1">
            <a:spLocks/>
          </p:cNvSpPr>
          <p:nvPr/>
        </p:nvSpPr>
        <p:spPr>
          <a:xfrm>
            <a:off x="4679763" y="2880972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reading the </a:t>
            </a:r>
            <a:r>
              <a:rPr lang="en-US" sz="2300" b="1" dirty="0"/>
              <a:t>function signature</a:t>
            </a:r>
            <a:r>
              <a:rPr lang="en-US" sz="2300" dirty="0"/>
              <a:t> is sufficient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prevents you from yourself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documentation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exhaustive</a:t>
            </a:r>
            <a:r>
              <a:rPr lang="en-US" sz="2300" dirty="0"/>
              <a:t> switches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easier </a:t>
            </a:r>
            <a:r>
              <a:rPr lang="en-US" sz="2300" b="1" dirty="0"/>
              <a:t>refactoring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why not simply </a:t>
            </a:r>
            <a:r>
              <a:rPr lang="en-US" sz="2300" b="1" dirty="0"/>
              <a:t>use the compiler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49945E-6 L -0.21344 -1.4994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6.72547E-7 L -0.33221 -0.0006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0" y="-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36714E-6 L -0.29355 0.00044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5" y="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55458E-6 L -0.43187 0.0004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93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F52AF7-ADF1-4380-9584-4E880229E74C}"/>
              </a:ext>
            </a:extLst>
          </p:cNvPr>
          <p:cNvSpPr/>
          <p:nvPr/>
        </p:nvSpPr>
        <p:spPr>
          <a:xfrm>
            <a:off x="2075090" y="2709008"/>
            <a:ext cx="66479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“Still, we may not feel these limitations until they have been lifted from us, just as we often do not know we are sick until we suddenly feel better.”</a:t>
            </a:r>
          </a:p>
        </p:txBody>
      </p:sp>
    </p:spTree>
    <p:extLst>
      <p:ext uri="{BB962C8B-B14F-4D97-AF65-F5344CB8AC3E}">
        <p14:creationId xmlns:p14="http://schemas.microsoft.com/office/powerpoint/2010/main" val="17972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generating Code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94F8FE-39CC-4F78-8DBC-3E73444769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writing it manually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5AF54A-0970-4579-8CEA-EF4990C31A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426A6A-BACE-4D26-AD4B-25E3565BE07F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NSwag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C1F99-5CC0-4A2F-A28C-5E8DF544F64B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VS-Typewriter for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SignalR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408C827-71A7-4D0F-B530-BC16877E7428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more setup</a:t>
            </a:r>
            <a:r>
              <a:rPr lang="en-US" sz="2300" dirty="0"/>
              <a:t> necessary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documentation</a:t>
            </a:r>
            <a:r>
              <a:rPr lang="en-US" sz="2300" dirty="0"/>
              <a:t> must be read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exceptions to the rule</a:t>
            </a:r>
            <a:r>
              <a:rPr lang="en-US" sz="2300" dirty="0"/>
              <a:t> are harder</a:t>
            </a:r>
            <a:br>
              <a:rPr lang="en-US" sz="2300" dirty="0"/>
            </a:br>
            <a:r>
              <a:rPr lang="en-US" sz="2300" dirty="0"/>
              <a:t>(isn’t this an </a:t>
            </a:r>
            <a:r>
              <a:rPr lang="en-US" sz="2300" b="1" dirty="0"/>
              <a:t>upside</a:t>
            </a:r>
            <a:r>
              <a:rPr lang="en-US" sz="2300" dirty="0"/>
              <a:t>)</a:t>
            </a:r>
            <a:endParaRPr lang="de-AT" sz="2300" dirty="0"/>
          </a:p>
        </p:txBody>
      </p:sp>
    </p:spTree>
    <p:extLst>
      <p:ext uri="{BB962C8B-B14F-4D97-AF65-F5344CB8AC3E}">
        <p14:creationId xmlns:p14="http://schemas.microsoft.com/office/powerpoint/2010/main" val="267926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4.41014E-8 L -0.06968 4.41014E-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8.71003E-7 L -0.46303 8.71003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DSLs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08538-D491-4314-96CE-564EBE004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template languages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3CC227-6365-4A01-8415-BF6865AE43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[3]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095547-590B-46AE-888F-6F2346B35272}"/>
              </a:ext>
            </a:extLst>
          </p:cNvPr>
          <p:cNvSpPr/>
          <p:nvPr/>
        </p:nvSpPr>
        <p:spPr>
          <a:xfrm>
            <a:off x="947203" y="325631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C# Fluent Time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13FE3E-7D63-4BF0-B900-586AA51C013D}"/>
              </a:ext>
            </a:extLst>
          </p:cNvPr>
          <p:cNvSpPr/>
          <p:nvPr/>
        </p:nvSpPr>
        <p:spPr>
          <a:xfrm>
            <a:off x="947204" y="384900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Verbal Expressions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8AFEEF-94A6-4D8E-96D6-E61674F56CC8}"/>
              </a:ext>
            </a:extLst>
          </p:cNvPr>
          <p:cNvSpPr/>
          <p:nvPr/>
        </p:nvSpPr>
        <p:spPr>
          <a:xfrm>
            <a:off x="947203" y="444168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type-safe HTML &amp; CSS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BCFD3BC-6C1E-4EBD-A4FB-B81F74D7A442}"/>
              </a:ext>
            </a:extLst>
          </p:cNvPr>
          <p:cNvGrpSpPr/>
          <p:nvPr/>
        </p:nvGrpSpPr>
        <p:grpSpPr>
          <a:xfrm>
            <a:off x="7845288" y="0"/>
            <a:ext cx="7231162" cy="7199313"/>
            <a:chOff x="7845288" y="0"/>
            <a:chExt cx="7231162" cy="7199313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354CA5-2994-4C16-A81A-8BE810A29A13}"/>
                </a:ext>
              </a:extLst>
            </p:cNvPr>
            <p:cNvSpPr/>
            <p:nvPr/>
          </p:nvSpPr>
          <p:spPr>
            <a:xfrm>
              <a:off x="7845288" y="0"/>
              <a:ext cx="7231162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7A23DE-EDB0-4994-B39F-7E4415EA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94" y="367019"/>
              <a:ext cx="6604572" cy="6465276"/>
            </a:xfrm>
            <a:prstGeom prst="rect">
              <a:avLst/>
            </a:prstGeom>
          </p:spPr>
        </p:pic>
      </p:grp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65C2A84-DECC-48DE-B16A-F0069F33023D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readability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you have to learn </a:t>
            </a:r>
            <a:r>
              <a:rPr lang="en-US" sz="2300" b="1" dirty="0"/>
              <a:t>fewer languages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dev-tools</a:t>
            </a:r>
            <a:r>
              <a:rPr lang="en-US" sz="2300" dirty="0"/>
              <a:t> are free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faster editors</a:t>
            </a:r>
            <a:r>
              <a:rPr lang="en-US" sz="2300" dirty="0"/>
              <a:t>, because of fewer plugins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endParaRPr lang="en-US" sz="2300" dirty="0"/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but, it may be </a:t>
            </a:r>
            <a:r>
              <a:rPr lang="en-US" sz="2300" b="1" dirty="0"/>
              <a:t>something new to learn</a:t>
            </a:r>
            <a:br>
              <a:rPr lang="en-US" sz="2300" dirty="0"/>
            </a:br>
            <a:r>
              <a:rPr lang="en-US" sz="2300" dirty="0"/>
              <a:t>(isn’t that what our job is about)</a:t>
            </a:r>
          </a:p>
        </p:txBody>
      </p:sp>
    </p:spTree>
    <p:extLst>
      <p:ext uri="{BB962C8B-B14F-4D97-AF65-F5344CB8AC3E}">
        <p14:creationId xmlns:p14="http://schemas.microsoft.com/office/powerpoint/2010/main" val="3957514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88093E-6 L -0.25004 -3.88093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05402E-6 L -0.32839 -3.0540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73429E-6 L -0.36778 -2.73429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Dev-Tools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925EA4-E473-4F0B-A5A4-6999E71184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using eclipse</a:t>
            </a:r>
            <a:endParaRPr lang="de-AT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DE9DF0-89A0-41E6-AC51-AB25713FD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A4A1A3-50FF-4A92-919F-D0425CA69322}"/>
              </a:ext>
            </a:extLst>
          </p:cNvPr>
          <p:cNvSpPr/>
          <p:nvPr/>
        </p:nvSpPr>
        <p:spPr>
          <a:xfrm>
            <a:off x="947203" y="3560040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tslint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/dotnet analyzers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4AE2C6-E3F5-47D2-8066-238452F8AAB4}"/>
              </a:ext>
            </a:extLst>
          </p:cNvPr>
          <p:cNvSpPr/>
          <p:nvPr/>
        </p:nvSpPr>
        <p:spPr>
          <a:xfrm>
            <a:off x="947204" y="4152727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prettier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2385996-E395-4A58-BDFE-1AD7189CD14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consistency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less</a:t>
            </a:r>
            <a:r>
              <a:rPr lang="en-US" sz="2300" dirty="0"/>
              <a:t> work (semicolons)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fewer</a:t>
            </a:r>
            <a:r>
              <a:rPr lang="en-US" sz="2300" dirty="0"/>
              <a:t> bugs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clean </a:t>
            </a:r>
            <a:r>
              <a:rPr lang="en-US" sz="2300" b="1" dirty="0"/>
              <a:t>git-diffs</a:t>
            </a:r>
          </a:p>
        </p:txBody>
      </p:sp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7.49724E-7 L -0.42908 0.0002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6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7.71775E-8 L -0.13465 0.0004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BF499C-CF88-4AA8-AEFA-D031ABE3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6019"/>
          <a:stretch/>
        </p:blipFill>
        <p:spPr>
          <a:xfrm>
            <a:off x="7566" y="0"/>
            <a:ext cx="10792197" cy="7204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FC446D-97C4-4C02-975F-551B108B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5625859"/>
            <a:ext cx="9314796" cy="1391534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innerShdw blurRad="63500" dist="25400" dir="2700000">
                    <a:prstClr val="black">
                      <a:alpha val="10000"/>
                    </a:prstClr>
                  </a:inn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Future&lt;?&gt;</a:t>
            </a:r>
            <a:endParaRPr lang="de-AT" sz="7000" dirty="0">
              <a:solidFill>
                <a:schemeClr val="bg1"/>
              </a:solidFill>
              <a:effectLst>
                <a:innerShdw blurRad="63500" dist="25400" dir="2700000">
                  <a:prstClr val="black">
                    <a:alpha val="10000"/>
                  </a:prstClr>
                </a:inn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30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 hidden="1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das Problem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Quote 2">
            <a:extLst>
              <a:ext uri="{FF2B5EF4-FFF2-40B4-BE49-F238E27FC236}">
                <a16:creationId xmlns:a16="http://schemas.microsoft.com/office/drawing/2014/main" id="{1DC699E1-848F-44C2-A197-4AFA506EA5E0}"/>
              </a:ext>
            </a:extLst>
          </p:cNvPr>
          <p:cNvSpPr txBox="1">
            <a:spLocks/>
          </p:cNvSpPr>
          <p:nvPr/>
        </p:nvSpPr>
        <p:spPr>
          <a:xfrm>
            <a:off x="3282451" y="3599656"/>
            <a:ext cx="6657618" cy="27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This doesn't free you from knowing what you are doing, but it </a:t>
            </a:r>
            <a:r>
              <a:rPr lang="en-US" b="1" dirty="0"/>
              <a:t>does save you </a:t>
            </a:r>
            <a:r>
              <a:rPr lang="en-US" dirty="0"/>
              <a:t>from doing </a:t>
            </a:r>
            <a:r>
              <a:rPr lang="en-US" b="1" dirty="0"/>
              <a:t>the step </a:t>
            </a:r>
            <a:r>
              <a:rPr lang="en-US" dirty="0"/>
              <a:t>that really the </a:t>
            </a:r>
            <a:r>
              <a:rPr lang="en-US" b="1" dirty="0"/>
              <a:t>machine should be able to get by itself</a:t>
            </a:r>
            <a:r>
              <a:rPr lang="en-US" dirty="0"/>
              <a:t>.</a:t>
            </a:r>
          </a:p>
        </p:txBody>
      </p:sp>
      <p:sp>
        <p:nvSpPr>
          <p:cNvPr id="3" name="Quote 1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52" y="3599656"/>
            <a:ext cx="6657617" cy="25219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like to think of the </a:t>
            </a:r>
            <a:r>
              <a:rPr lang="en-US" b="1" dirty="0"/>
              <a:t>machine </a:t>
            </a:r>
            <a:r>
              <a:rPr lang="en-US" dirty="0"/>
              <a:t>not as a thing that checks my code, but like my </a:t>
            </a:r>
            <a:r>
              <a:rPr lang="en-US" b="1" dirty="0"/>
              <a:t>lab assistant</a:t>
            </a:r>
            <a:r>
              <a:rPr lang="en-US" dirty="0"/>
              <a:t>. [...] We are </a:t>
            </a:r>
            <a:r>
              <a:rPr lang="en-US" dirty="0" err="1"/>
              <a:t>gonna</a:t>
            </a:r>
            <a:r>
              <a:rPr lang="en-US" dirty="0"/>
              <a:t> do some </a:t>
            </a:r>
            <a:r>
              <a:rPr lang="en-US" b="1" dirty="0"/>
              <a:t>pair-programming</a:t>
            </a:r>
            <a:r>
              <a:rPr lang="en-US" dirty="0"/>
              <a:t>, </a:t>
            </a:r>
            <a:r>
              <a:rPr lang="en-US" b="1" dirty="0"/>
              <a:t>me and the machine</a:t>
            </a:r>
            <a:r>
              <a:rPr lang="en-US" dirty="0"/>
              <a:t>.</a:t>
            </a:r>
          </a:p>
        </p:txBody>
      </p:sp>
      <p:grpSp>
        <p:nvGrpSpPr>
          <p:cNvPr id="21" name="Edwin Brady">
            <a:extLst>
              <a:ext uri="{FF2B5EF4-FFF2-40B4-BE49-F238E27FC236}">
                <a16:creationId xmlns:a16="http://schemas.microsoft.com/office/drawing/2014/main" id="{AF54C7DE-F53D-46C1-8CC3-A5714B94B41D}"/>
              </a:ext>
            </a:extLst>
          </p:cNvPr>
          <p:cNvGrpSpPr/>
          <p:nvPr/>
        </p:nvGrpSpPr>
        <p:grpSpPr>
          <a:xfrm>
            <a:off x="1121623" y="899865"/>
            <a:ext cx="1904352" cy="2394484"/>
            <a:chOff x="1199682" y="714931"/>
            <a:chExt cx="1904352" cy="239448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0CBF61-6C4A-4E94-B51E-7DE5A415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683" y="714931"/>
              <a:ext cx="1904350" cy="1904350"/>
            </a:xfrm>
            <a:prstGeom prst="ellipse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6C9CE5-B35B-4629-80E1-EF721AF3E553}"/>
                </a:ext>
              </a:extLst>
            </p:cNvPr>
            <p:cNvSpPr txBox="1"/>
            <p:nvPr/>
          </p:nvSpPr>
          <p:spPr>
            <a:xfrm>
              <a:off x="1199682" y="2740083"/>
              <a:ext cx="19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Edwin Brady</a:t>
              </a:r>
              <a:endParaRPr lang="de-AT" b="1" dirty="0"/>
            </a:p>
          </p:txBody>
        </p:sp>
      </p:grpSp>
      <p:sp>
        <p:nvSpPr>
          <p:cNvPr id="2" name="Titel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3" y="841657"/>
            <a:ext cx="6657618" cy="226557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b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YOUR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</a:t>
            </a:r>
            <a:b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IDRIS</a:t>
            </a: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LANGUAGE</a:t>
            </a:r>
            <a:endParaRPr lang="de-AT" dirty="0"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B675451-7708-4F5D-AF65-4A21E126F967}"/>
              </a:ext>
            </a:extLst>
          </p:cNvPr>
          <p:cNvSpPr/>
          <p:nvPr/>
        </p:nvSpPr>
        <p:spPr>
          <a:xfrm>
            <a:off x="947203" y="629944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type-driven-development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build="p"/>
      <p:bldP spid="3" grpId="1" build="p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2" y="2481152"/>
            <a:ext cx="10336658" cy="2237008"/>
          </a:xfrm>
        </p:spPr>
        <p:txBody>
          <a:bodyPr>
            <a:noAutofit/>
          </a:bodyPr>
          <a:lstStyle/>
          <a:p>
            <a:pPr algn="ctr"/>
            <a:r>
              <a:rPr lang="de-AT" sz="6000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sz="60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</a:t>
            </a:r>
            <a:r>
              <a:rPr lang="de-AT" sz="60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</a:t>
            </a:r>
            <a:r>
              <a:rPr lang="de-AT" sz="6000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</p:spTree>
    <p:extLst>
      <p:ext uri="{BB962C8B-B14F-4D97-AF65-F5344CB8AC3E}">
        <p14:creationId xmlns:p14="http://schemas.microsoft.com/office/powerpoint/2010/main" val="9086081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r>
              <a:rPr lang="en-US" sz="2400" dirty="0"/>
              <a:t> 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working as a </a:t>
            </a:r>
            <a:r>
              <a:rPr lang="en-US" sz="2400" b="1" dirty="0"/>
              <a:t>software architect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r>
              <a:rPr lang="en-US" sz="2400" dirty="0"/>
              <a:t>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489" y="4209519"/>
            <a:ext cx="2021349" cy="202134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164859" y="6321271"/>
            <a:ext cx="6281958" cy="698718"/>
            <a:chOff x="4278148" y="6012573"/>
            <a:chExt cx="628195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567653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talk.developer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-confidence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4C01-90CB-413B-9B1D-C3018949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Sebastian Notes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50503-FF99-4CD7-B22F-150F92DA0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AT" dirty="0"/>
              <a:t>was kann ich selbst daraus mitnehmen</a:t>
            </a:r>
          </a:p>
          <a:p>
            <a:r>
              <a:rPr lang="de-AT" dirty="0"/>
              <a:t>Sicherheitsgefühl</a:t>
            </a:r>
          </a:p>
          <a:p>
            <a:r>
              <a:rPr lang="de-AT" dirty="0"/>
              <a:t>Psychologie -&gt; könnt ihr euch an Falle A, B erinnern; habt ihr das schon mal erlebt</a:t>
            </a:r>
          </a:p>
          <a:p>
            <a:endParaRPr lang="en-US" dirty="0"/>
          </a:p>
          <a:p>
            <a:r>
              <a:rPr lang="en-US" dirty="0"/>
              <a:t>Z</a:t>
            </a:r>
            <a:r>
              <a:rPr lang="de-AT" dirty="0" err="1"/>
              <a:t>itate</a:t>
            </a:r>
            <a:r>
              <a:rPr lang="de-AT" dirty="0"/>
              <a:t>: immer im Zusammenhang</a:t>
            </a:r>
          </a:p>
          <a:p>
            <a:endParaRPr lang="en-US" dirty="0"/>
          </a:p>
          <a:p>
            <a:r>
              <a:rPr lang="en-US" dirty="0" err="1"/>
              <a:t>Frage</a:t>
            </a:r>
            <a:r>
              <a:rPr lang="en-US" dirty="0"/>
              <a:t>: Was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?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Community,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Menschen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gewissen</a:t>
            </a:r>
            <a:r>
              <a:rPr lang="en-US" dirty="0"/>
              <a:t> </a:t>
            </a:r>
            <a:r>
              <a:rPr lang="en-US" dirty="0" err="1"/>
              <a:t>Besonderheitene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Psyche und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gemeinsam</a:t>
            </a:r>
            <a:r>
              <a:rPr lang="en-US" dirty="0"/>
              <a:t> </a:t>
            </a:r>
            <a:r>
              <a:rPr lang="en-US" dirty="0" err="1"/>
              <a:t>weiterentwickeln</a:t>
            </a:r>
            <a:r>
              <a:rPr lang="en-US" dirty="0"/>
              <a:t>. </a:t>
            </a:r>
            <a:r>
              <a:rPr lang="en-US" dirty="0" err="1"/>
              <a:t>Als</a:t>
            </a:r>
            <a:r>
              <a:rPr lang="en-US" dirty="0"/>
              <a:t> Mensch </a:t>
            </a:r>
            <a:r>
              <a:rPr lang="en-US" dirty="0" err="1"/>
              <a:t>weiterentwickeln</a:t>
            </a:r>
            <a:r>
              <a:rPr lang="en-US" dirty="0"/>
              <a:t> und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Aspekt</a:t>
            </a:r>
            <a:r>
              <a:rPr lang="en-US" dirty="0"/>
              <a:t> der </a:t>
            </a:r>
            <a:r>
              <a:rPr lang="en-US" dirty="0" err="1"/>
              <a:t>Qualität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wachsen</a:t>
            </a:r>
            <a:r>
              <a:rPr lang="en-US" dirty="0"/>
              <a:t>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898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A53647D-DF80-438F-B297-F9B65C10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6100"/>
          <a:stretch/>
        </p:blipFill>
        <p:spPr>
          <a:xfrm>
            <a:off x="1055" y="0"/>
            <a:ext cx="10796597" cy="71993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E94FE63-7495-47AE-926B-F79D54DF22FA}"/>
              </a:ext>
            </a:extLst>
          </p:cNvPr>
          <p:cNvSpPr/>
          <p:nvPr/>
        </p:nvSpPr>
        <p:spPr>
          <a:xfrm>
            <a:off x="0" y="-1"/>
            <a:ext cx="10797652" cy="719843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Innerspace Logo">
            <a:extLst>
              <a:ext uri="{FF2B5EF4-FFF2-40B4-BE49-F238E27FC236}">
                <a16:creationId xmlns:a16="http://schemas.microsoft.com/office/drawing/2014/main" id="{923AE190-A786-4FE0-A234-8BF7E9EC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A8C932-48BE-43C6-91C1-707D077F8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1859" y="3703814"/>
            <a:ext cx="540000" cy="54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E026BE-2CFF-4953-A3AE-8E651A075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0335" y="3703814"/>
            <a:ext cx="540000" cy="5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52D41F-2782-4E53-9E04-DEF81F522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46723" y="3703814"/>
            <a:ext cx="540000" cy="5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42F47-4479-43B5-993C-BAD392AD1F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9427" y="3703814"/>
            <a:ext cx="540000" cy="54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E26BB51-1BE9-42C2-8A30-DEB1FA09C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65783" y="3703814"/>
            <a:ext cx="540000" cy="5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64EC55-B75D-4CE0-94F0-544F69F7D2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14291" y="370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1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51D6318-A531-4D1E-82F2-B9F5E5536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r="8833"/>
          <a:stretch/>
        </p:blipFill>
        <p:spPr>
          <a:xfrm>
            <a:off x="5792" y="0"/>
            <a:ext cx="10793972" cy="71993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3BE7A6B-3154-46B5-880E-855CA46A69B4}"/>
              </a:ext>
            </a:extLst>
          </p:cNvPr>
          <p:cNvSpPr/>
          <p:nvPr/>
        </p:nvSpPr>
        <p:spPr>
          <a:xfrm>
            <a:off x="10799763" y="0"/>
            <a:ext cx="8131297" cy="7199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889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00" y="1255168"/>
            <a:ext cx="3609855" cy="13915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3A3A3A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MINDSET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47" y="603003"/>
            <a:ext cx="6022634" cy="5993306"/>
          </a:xfrm>
        </p:spPr>
        <p:txBody>
          <a:bodyPr anchor="ctr">
            <a:normAutofit/>
          </a:bodyPr>
          <a:lstStyle/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direct </a:t>
            </a:r>
            <a:r>
              <a:rPr lang="en-US" b="1" dirty="0"/>
              <a:t>communication</a:t>
            </a:r>
            <a:r>
              <a:rPr lang="en-US" dirty="0"/>
              <a:t> (tools)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as little as possible remote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chatting</a:t>
            </a:r>
            <a:r>
              <a:rPr lang="en-US" dirty="0"/>
              <a:t> @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“just ask”</a:t>
            </a:r>
            <a:r>
              <a:rPr lang="en-US" dirty="0"/>
              <a:t> mentality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heterogenous</a:t>
            </a:r>
            <a:r>
              <a:rPr lang="en-US" dirty="0"/>
              <a:t> team (co-working-space)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pull requests (</a:t>
            </a:r>
            <a:r>
              <a:rPr lang="en-US" b="1" dirty="0"/>
              <a:t>reading code</a:t>
            </a:r>
            <a:r>
              <a:rPr lang="en-US" dirty="0"/>
              <a:t>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project planning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 err="1"/>
              <a:t>workation</a:t>
            </a:r>
            <a:endParaRPr lang="en-US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2C6A13-2834-4626-9C41-500AF011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28" y="9495946"/>
            <a:ext cx="366723" cy="36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41940E-C9E2-406C-8DB7-4A40154BD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7" y="9495946"/>
            <a:ext cx="360000" cy="36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BC3EE4-3223-48A4-9885-2C5A8AEC1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39" y="9495946"/>
            <a:ext cx="360000" cy="36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5E37F9-208E-4B8B-8962-FC196A8F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33" y="9495946"/>
            <a:ext cx="360000" cy="36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9961A49-57B3-40DE-9602-D19534B18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45" y="949594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56549E-6 2.53583E-7 L -0.62046 2.53583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C7845F-9F63-4E49-B1C2-3679A0E0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044"/>
          <a:stretch/>
        </p:blipFill>
        <p:spPr>
          <a:xfrm>
            <a:off x="0" y="0"/>
            <a:ext cx="4098476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902"/>
            <a:ext cx="4098476" cy="21313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484E5B"/>
                </a:solidFill>
              </a:rPr>
              <a:t>EGOLESS PROGRAMMING</a:t>
            </a:r>
            <a:endParaRPr lang="de-AT" sz="3600" dirty="0">
              <a:solidFill>
                <a:srgbClr val="484E5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700" y="369331"/>
            <a:ext cx="5600700" cy="6460650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Understand and accept that you will make mistakes.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You are not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No matter how much "karate" you know, someone else will always know more.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rewrite code without consultation.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Treat people who know less than you with respect, deference, and patience.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constant in the world is change.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true authority stems from knowledge, not from position.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Fight for what you believe, but gracefully accept defeat.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be "the guy in the room."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Critique code instead of people – be kind to the coder, not to the code.</a:t>
            </a:r>
            <a:endParaRPr lang="de-AT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99A6F9-FA74-4555-8B13-592538F4C183}"/>
              </a:ext>
            </a:extLst>
          </p:cNvPr>
          <p:cNvSpPr/>
          <p:nvPr/>
        </p:nvSpPr>
        <p:spPr>
          <a:xfrm>
            <a:off x="5399881" y="6829981"/>
            <a:ext cx="53975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hlinkClick r:id="rId4"/>
              </a:rPr>
              <a:t>[1]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2499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C9AB868-4958-4F83-822C-65B898B7A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87"/>
          <a:stretch/>
        </p:blipFill>
        <p:spPr>
          <a:xfrm>
            <a:off x="12082261" y="5699772"/>
            <a:ext cx="950309" cy="9716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682E5DE-43F7-4DDD-BEBE-16A15F2C3EAC}"/>
              </a:ext>
            </a:extLst>
          </p:cNvPr>
          <p:cNvSpPr/>
          <p:nvPr/>
        </p:nvSpPr>
        <p:spPr>
          <a:xfrm>
            <a:off x="11477416" y="3012536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ACFE61-645D-4FD0-BE3E-16FEB206C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7" t="18966" r="34437" b="18966"/>
          <a:stretch/>
        </p:blipFill>
        <p:spPr>
          <a:xfrm>
            <a:off x="12441076" y="-1533049"/>
            <a:ext cx="1806384" cy="248055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83D1A9-5E57-47CD-99A5-5E496AB93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32" y="2830290"/>
            <a:ext cx="2700000" cy="270000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665C207A-EC11-4516-B612-E8D5C0FEFEF8}"/>
              </a:ext>
            </a:extLst>
          </p:cNvPr>
          <p:cNvSpPr/>
          <p:nvPr/>
        </p:nvSpPr>
        <p:spPr>
          <a:xfrm>
            <a:off x="3087163" y="2745359"/>
            <a:ext cx="4625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jira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90698E-37C0-4287-99C8-313A2116F2CD}"/>
              </a:ext>
            </a:extLst>
          </p:cNvPr>
          <p:cNvSpPr/>
          <p:nvPr/>
        </p:nvSpPr>
        <p:spPr>
          <a:xfrm>
            <a:off x="3087165" y="3338046"/>
            <a:ext cx="5967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confluence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389FB91-97FC-420E-B194-32BCACCC4378}"/>
              </a:ext>
            </a:extLst>
          </p:cNvPr>
          <p:cNvSpPr/>
          <p:nvPr/>
        </p:nvSpPr>
        <p:spPr>
          <a:xfrm>
            <a:off x="3087164" y="3930733"/>
            <a:ext cx="4625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github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9874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2" y="2481152"/>
            <a:ext cx="10336658" cy="2237008"/>
          </a:xfrm>
        </p:spPr>
        <p:txBody>
          <a:bodyPr>
            <a:noAutofit/>
          </a:bodyPr>
          <a:lstStyle/>
          <a:p>
            <a:pPr algn="ctr"/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DIE </a:t>
            </a:r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FALLE</a:t>
            </a:r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DES </a:t>
            </a:r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10198343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1635</Words>
  <Application>Microsoft Office PowerPoint</Application>
  <PresentationFormat>Benutzerdefiniert</PresentationFormat>
  <Paragraphs>263</Paragraphs>
  <Slides>26</Slides>
  <Notes>25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Arial</vt:lpstr>
      <vt:lpstr>Calibri</vt:lpstr>
      <vt:lpstr>Fira Code</vt:lpstr>
      <vt:lpstr>Lato</vt:lpstr>
      <vt:lpstr>Lato Black</vt:lpstr>
      <vt:lpstr>Lato Light</vt:lpstr>
      <vt:lpstr>Lato Medium</vt:lpstr>
      <vt:lpstr>Lato Thin</vt:lpstr>
      <vt:lpstr>Segoe UI</vt:lpstr>
      <vt:lpstr>Office</vt:lpstr>
      <vt:lpstr>DIE FALLE DES FALSCHEN SICHERHEITSGEFÜHLS</vt:lpstr>
      <vt:lpstr>PowerPoint-Präsentation</vt:lpstr>
      <vt:lpstr>ASSURING QUALITY BY</vt:lpstr>
      <vt:lpstr>PowerPoint-Präsentation</vt:lpstr>
      <vt:lpstr>MINDSET</vt:lpstr>
      <vt:lpstr>EGOLESS PROGRAMMING</vt:lpstr>
      <vt:lpstr>PowerPoint-Präsentation</vt:lpstr>
      <vt:lpstr>DIE FALLE DES FALSCHEN SICHERHEITSGEFÜHLS</vt:lpstr>
      <vt:lpstr>ASSURING QUALITY BY</vt:lpstr>
      <vt:lpstr>PowerPoint-Präsentation</vt:lpstr>
      <vt:lpstr>PowerPoint-Präsentation</vt:lpstr>
      <vt:lpstr>PowerPoint-Präsentation</vt:lpstr>
      <vt:lpstr>Safety by using Expressions</vt:lpstr>
      <vt:lpstr>Safety by using Types</vt:lpstr>
      <vt:lpstr>Safety by using Types</vt:lpstr>
      <vt:lpstr>Safety by generating Code</vt:lpstr>
      <vt:lpstr>Safety by creating DSLs</vt:lpstr>
      <vt:lpstr>Safety by using Dev-Tools</vt:lpstr>
      <vt:lpstr>Future&lt;?&gt;</vt:lpstr>
      <vt:lpstr>PowerPoint-Präsentation</vt:lpstr>
      <vt:lpstr>THE COMPILER AS YOUR ASSISTANT THE IDRIS LANGUAGE</vt:lpstr>
      <vt:lpstr>WIE SICH ENTWICKLER SICHER SICHER FÜHLEN</vt:lpstr>
      <vt:lpstr>RECAP</vt:lpstr>
      <vt:lpstr>PowerPoint-Präsentation</vt:lpstr>
      <vt:lpstr>Tweets</vt:lpstr>
      <vt:lpstr>Sebastian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129</cp:revision>
  <dcterms:created xsi:type="dcterms:W3CDTF">2018-12-03T07:54:51Z</dcterms:created>
  <dcterms:modified xsi:type="dcterms:W3CDTF">2018-12-13T00:13:04Z</dcterms:modified>
</cp:coreProperties>
</file>